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svg" ContentType="image/svg+xml"/>
  <Default Extension="png" ContentType="image/png"/>
  <Default Extension="jpeg" ContentType="image/jpeg"/>
  <Override PartName="/docProps/app.xml" ContentType="application/vnd.openxmlformats-officedocument.extended-properti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2.xml" ContentType="application/vnd.openxmlformats-officedocument.theme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embedTrueTypeFonts="1" saveSubsetFonts="1" strictFirstAndLastChars="0">
  <p:sldMasterIdLst>
    <p:sldMasterId id="2147483659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12192000" cy="6858000"/>
  <p:notesSz cx="6858000" cy="9144000"/>
  <p:embeddedFontLst>
    <p:embeddedFont>
      <p:font charset="0" panose="020B0009020202020204" pitchFamily="49" typeface="Aptos Mono"/>
      <p:regular r:id="rId23"/>
      <p:bold r:id="rId24"/>
      <p:italic r:id="rId25"/>
      <p:boldItalic r:id="rId26"/>
    </p:embeddedFont>
  </p:embeddedFontLst>
  <p:defaultTextStyle>
    <a:defPPr algn="l" lvl="0" marR="0" rtl="0">
      <a:lnSpc>
        <a:spcPct val="100000"/>
      </a:lnSpc>
      <a:spcBef>
        <a:spcPts val="0"/>
      </a:spcBef>
      <a:spcAft>
        <a:spcPts val="0"/>
      </a:spcAft>
    </a:defPPr>
    <a:lvl1pPr algn="l" lvl="0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1pPr>
    <a:lvl2pPr algn="l" lvl="1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2pPr>
    <a:lvl3pPr algn="l" lvl="2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3pPr>
    <a:lvl4pPr algn="l" lvl="3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4pPr>
    <a:lvl5pPr algn="l" lvl="4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5pPr>
    <a:lvl6pPr algn="l" lvl="5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6pPr>
    <a:lvl7pPr algn="l" lvl="6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7pPr>
    <a:lvl8pPr algn="l" lvl="7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8pPr>
    <a:lvl9pPr algn="l" lvl="8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CC"/>
    <a:srgbClr val="3D85C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2873"/>
    <p:restoredTop sz="94658"/>
  </p:normalViewPr>
  <p:slideViewPr>
    <p:cSldViewPr snapToGrid="0">
      <p:cViewPr varScale="1">
        <p:scale>
          <a:sx d="100" n="128"/>
          <a:sy d="100" n="128"/>
        </p:scale>
        <p:origin x="344" y="176"/>
      </p:cViewPr>
      <p:guideLst/>
    </p:cSldViewPr>
  </p:slideViewPr>
  <p:notesTextViewPr>
    <p:cViewPr>
      <p:scale>
        <a:sx d="1" n="1"/>
        <a:sy d="1" n="1"/>
      </p:scale>
      <p:origin x="0" y="0"/>
    </p:cViewPr>
  </p:notesTextViewPr>
  <p:gridSpacing cx="72008" cy="72008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7" Type="http://schemas.openxmlformats.org/officeDocument/2006/relationships/presProps" Target="presProps.xml" /><Relationship Id="rId28" Type="http://schemas.openxmlformats.org/officeDocument/2006/relationships/viewProps" Target="viewProps.xml" /><Relationship Id="rId29" Type="http://schemas.openxmlformats.org/officeDocument/2006/relationships/theme" Target="theme/theme1.xml" /><Relationship Id="rId25" Type="http://schemas.openxmlformats.org/officeDocument/2006/relationships/font" Target="fonts/font3.fntdata" /><Relationship Id="rId30" Type="http://schemas.openxmlformats.org/officeDocument/2006/relationships/tableStyles" Target="tableStyles.xml" /><Relationship Id="rId26" Type="http://schemas.openxmlformats.org/officeDocument/2006/relationships/font" Target="fonts/font4.fntdata" /><Relationship Id="rId23" Type="http://schemas.openxmlformats.org/officeDocument/2006/relationships/font" Target="fonts/font1.fntdata" /><Relationship Id="rId1" Type="http://schemas.openxmlformats.org/officeDocument/2006/relationships/slideMaster" Target="slideMasters/slideMaster1.xml" /><Relationship Id="rId24" Type="http://schemas.openxmlformats.org/officeDocument/2006/relationships/font" Target="fonts/font2.fntdata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1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  <a:defRPr sz="4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5" name="Google Shape;85;p11"/>
          <p:cNvSpPr txBox="1">
            <a:spLocks noGrp="1"/>
          </p:cNvSpPr>
          <p:nvPr>
            <p:ph type="body" idx="1"/>
          </p:nvPr>
        </p:nvSpPr>
        <p:spPr>
          <a:xfrm rot="5400000">
            <a:off x="4114800" y="-1171786"/>
            <a:ext cx="4023360" cy="100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0" rIns="45700" bIns="0" anchor="t" anchorCtr="0">
            <a:noAutofit/>
          </a:bodyPr>
          <a:lstStyle>
            <a:lvl1pPr marL="457200" marR="0" lvl="0" indent="-355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 "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  <a:defRPr sz="1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6" name="Google Shape;86;p11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7" name="Google Shape;87;p11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8" name="Google Shape;88;p11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Vertical Title and Text" type="vertTitleAndTx">
  <p:cSld name="VERTICAL_TITLE_AND_VERTICAL_TEXT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2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12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12"/>
          <p:cNvSpPr txBox="1">
            <a:spLocks noGrp="1"/>
          </p:cNvSpPr>
          <p:nvPr>
            <p:ph type="title"/>
          </p:nvPr>
        </p:nvSpPr>
        <p:spPr>
          <a:xfrm rot="5400000">
            <a:off x="7159401" y="1977801"/>
            <a:ext cx="575989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  <a:defRPr sz="4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3" name="Google Shape;93;p12"/>
          <p:cNvSpPr txBox="1">
            <a:spLocks noGrp="1"/>
          </p:cNvSpPr>
          <p:nvPr>
            <p:ph type="body" idx="1"/>
          </p:nvPr>
        </p:nvSpPr>
        <p:spPr>
          <a:xfrm rot="5400000">
            <a:off x="1825401" y="-574899"/>
            <a:ext cx="575989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0" rIns="45700" bIns="0" anchor="t" anchorCtr="0">
            <a:noAutofit/>
          </a:bodyPr>
          <a:lstStyle>
            <a:lvl1pPr marL="457200" marR="0" lvl="0" indent="-355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 "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  <a:defRPr sz="1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4" name="Google Shape;94;p12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5" name="Google Shape;95;p12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6" name="Google Shape;96;p12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7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  <a:defRPr sz="4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Google Shape;57;p7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8" name="Google Shape;58;p7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 type="blank">
  <p:cSld name="BLANK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8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8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3" name="Google Shape;63;p8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8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icture with Caption" type="picTx">
  <p:cSld name="PICTURE_WITH_CAPTION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0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0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10"/>
          <p:cNvSpPr txBox="1"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alibri"/>
              <a:buNone/>
              <a:defRPr sz="3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8" name="Google Shape;78;p10"/>
          <p:cNvSpPr>
            <a:spLocks noGrp="1"/>
          </p:cNvSpPr>
          <p:nvPr>
            <p:ph type="pic" idx="2"/>
          </p:nvPr>
        </p:nvSpPr>
        <p:spPr>
          <a:xfrm>
            <a:off x="15" y="0"/>
            <a:ext cx="12191985" cy="4915076"/>
          </a:xfrm>
          <a:prstGeom prst="rect">
            <a:avLst/>
          </a:prstGeom>
          <a:solidFill>
            <a:srgbClr val="BECAD4"/>
          </a:solidFill>
          <a:ln>
            <a:noFill/>
          </a:ln>
        </p:spPr>
        <p:txBody>
          <a:bodyPr spcFirstLastPara="1" wrap="square" lIns="457200" tIns="457200" rIns="0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libri"/>
              <a:buNone/>
              <a:defRPr sz="32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alibri"/>
              <a:buNone/>
              <a:defRPr sz="2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libri"/>
              <a:buNone/>
              <a:defRPr sz="2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9" name="Google Shape;79;p10"/>
          <p:cNvSpPr txBox="1">
            <a:spLocks noGrp="1"/>
          </p:cNvSpPr>
          <p:nvPr>
            <p:ph type="body" idx="1"/>
          </p:nvPr>
        </p:nvSpPr>
        <p:spPr>
          <a:xfrm>
            <a:off x="1097280" y="5907024"/>
            <a:ext cx="10113264" cy="594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Calibri"/>
              <a:buNone/>
              <a:defRPr sz="15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Calibri"/>
              <a:buNone/>
              <a:defRPr sz="1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0" name="Google Shape;80;p10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1" name="Google Shape;81;p10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2" name="Google Shape;82;p10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theme/theme1.xml" Type="http://schemas.openxmlformats.org/officeDocument/2006/relationships/theme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="ctr" anchorCtr="0" bIns="91425" lIns="91425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7;p1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="ctr" anchorCtr="0" bIns="91425" lIns="91425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="b" anchorCtr="0" bIns="45700" lIns="91425" rIns="91425" spcFirstLastPara="1" tIns="45700" wrap="square">
            <a:noAutofit/>
          </a:bodyPr>
          <a:lstStyle>
            <a:lvl1pPr algn="l" lvl="0" marR="0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  <a:defRPr b="0" cap="none" i="0" strike="noStrike" sz="4800" u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idx="1" type="body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  <a:noFill/>
          <a:ln>
            <a:noFill/>
          </a:ln>
        </p:spPr>
        <p:txBody>
          <a:bodyPr anchor="t" anchorCtr="0" bIns="45700" lIns="0" rIns="0" spcFirstLastPara="1" tIns="45700" wrap="square">
            <a:noAutofit/>
          </a:bodyPr>
          <a:lstStyle>
            <a:lvl1pPr algn="l" indent="-355600" lvl="0" marL="457200" marR="0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 "/>
              <a:defRPr b="0" cap="none" i="0" strike="noStrike" sz="2000" u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algn="l" indent="-342900" lvl="1" marL="914400" marR="0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  <a:defRPr b="0" cap="none" i="0" strike="noStrike" sz="1800" u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algn="l" indent="-317500" lvl="2" marL="1371600" marR="0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cap="none" i="0" strike="noStrike" sz="1400" u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algn="l" indent="-317500" lvl="3" marL="1828800" marR="0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cap="none" i="0" strike="noStrike" sz="1400" u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algn="l" indent="-317500" lvl="4" marL="2286000" marR="0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cap="none" i="0" strike="noStrike" sz="1400" u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algn="l" indent="-317500" lvl="5" marL="2743200" marR="0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cap="none" i="0" strike="noStrike" sz="1400" u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algn="l" indent="-317500" lvl="6" marL="3200400" marR="0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cap="none" i="0" strike="noStrike" sz="1400" u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algn="l" indent="-317500" lvl="7" marL="3657600" marR="0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cap="none" i="0" strike="noStrike" sz="1400" u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algn="l" indent="-317500" lvl="8" marL="4114800" marR="0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400"/>
              <a:buFont typeface="Calibri"/>
              <a:buChar char="◦"/>
              <a:defRPr b="0" cap="none" i="0" strike="noStrike" sz="1400" u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idx="10" type="dt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lvl="0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90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algn="l" lvl="1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algn="l" lvl="2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algn="l" lvl="3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algn="l" lvl="4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algn="l" lvl="5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algn="l" lvl="6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algn="l" lvl="7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algn="l" lvl="8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idx="11" type="ftr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ctr" lvl="0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90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algn="l" lvl="1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algn="l" lvl="2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algn="l" lvl="3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algn="l" lvl="4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algn="l" lvl="5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algn="l" lvl="6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algn="l" lvl="7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algn="l" lvl="8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idx="12" type="sldNum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r" indent="0" lvl="0" marL="0" marR="0" rtl="0">
              <a:spcBef>
                <a:spcPts val="0"/>
              </a:spcBef>
              <a:buNone/>
              <a:defRPr b="0" cap="none" i="0" strike="noStrike" sz="105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algn="r" indent="0" lvl="1" marL="0" marR="0" rtl="0">
              <a:spcBef>
                <a:spcPts val="0"/>
              </a:spcBef>
              <a:buNone/>
              <a:defRPr b="0" cap="none" i="0" strike="noStrike" sz="105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algn="r" indent="0" lvl="2" marL="0" marR="0" rtl="0">
              <a:spcBef>
                <a:spcPts val="0"/>
              </a:spcBef>
              <a:buNone/>
              <a:defRPr b="0" cap="none" i="0" strike="noStrike" sz="105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algn="r" indent="0" lvl="3" marL="0" marR="0" rtl="0">
              <a:spcBef>
                <a:spcPts val="0"/>
              </a:spcBef>
              <a:buNone/>
              <a:defRPr b="0" cap="none" i="0" strike="noStrike" sz="105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algn="r" indent="0" lvl="4" marL="0" marR="0" rtl="0">
              <a:spcBef>
                <a:spcPts val="0"/>
              </a:spcBef>
              <a:buNone/>
              <a:defRPr b="0" cap="none" i="0" strike="noStrike" sz="105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algn="r" indent="0" lvl="5" marL="0" marR="0" rtl="0">
              <a:spcBef>
                <a:spcPts val="0"/>
              </a:spcBef>
              <a:buNone/>
              <a:defRPr b="0" cap="none" i="0" strike="noStrike" sz="105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algn="r" indent="0" lvl="6" marL="0" marR="0" rtl="0">
              <a:spcBef>
                <a:spcPts val="0"/>
              </a:spcBef>
              <a:buNone/>
              <a:defRPr b="0" cap="none" i="0" strike="noStrike" sz="105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algn="r" indent="0" lvl="7" marL="0" marR="0" rtl="0">
              <a:spcBef>
                <a:spcPts val="0"/>
              </a:spcBef>
              <a:buNone/>
              <a:defRPr b="0" cap="none" i="0" strike="noStrike" sz="105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algn="r" indent="0" lvl="8" marL="0" marR="0" rtl="0">
              <a:spcBef>
                <a:spcPts val="0"/>
              </a:spcBef>
              <a:buNone/>
              <a:defRPr b="0" cap="none" i="0" strike="noStrike" sz="105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r"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cxnSp>
        <p:nvCxnSpPr>
          <p:cNvPr id="13" name="Google Shape;13;p1"/>
          <p:cNvCxnSpPr/>
          <p:nvPr/>
        </p:nvCxnSpPr>
        <p:spPr>
          <a:xfrm>
            <a:off x="1193532" y="1737845"/>
            <a:ext cx="996696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type="none" w="sm"/>
            <a:tailEnd len="sm" type="none" w="sm"/>
          </a:ln>
        </p:spPr>
      </p:cxnSp>
    </p:spTree>
  </p:cSld>
  <p:clrMap accent1="accent1" accent2="accent2" accent3="accent3" accent4="accent4" accent5="accent5" accent6="accent6" bg1="lt1" bg2="dk2" folHlink="folHlink" hlink="hlink" tx1="dk1" tx2="lt2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algn="l" lvl="0" marR="0" rtl="0">
        <a:lnSpc>
          <a:spcPct val="100000"/>
        </a:lnSpc>
        <a:spcBef>
          <a:spcPts val="0"/>
        </a:spcBef>
        <a:spcAft>
          <a:spcPts val="0"/>
        </a:spcAft>
      </a:defPPr>
      <a:lvl1pPr algn="l" lvl="0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algn="l" lvl="1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algn="l" lvl="2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algn="l" lvl="3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algn="l" lvl="4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algn="l" lvl="5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algn="l" lvl="6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algn="l" lvl="7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algn="l" lvl="8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algn="l" lvl="0" marR="0" rtl="0">
        <a:lnSpc>
          <a:spcPct val="100000"/>
        </a:lnSpc>
        <a:spcBef>
          <a:spcPts val="0"/>
        </a:spcBef>
        <a:spcAft>
          <a:spcPts val="0"/>
        </a:spcAft>
      </a:defPPr>
      <a:lvl1pPr algn="l" lvl="0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algn="l" lvl="1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algn="l" lvl="2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algn="l" lvl="3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algn="l" lvl="4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algn="l" lvl="5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algn="l" lvl="6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algn="l" lvl="7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algn="l" lvl="8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algn="l" lvl="0" marR="0" rtl="0">
        <a:lnSpc>
          <a:spcPct val="100000"/>
        </a:lnSpc>
        <a:spcBef>
          <a:spcPts val="0"/>
        </a:spcBef>
        <a:spcAft>
          <a:spcPts val="0"/>
        </a:spcAft>
      </a:defPPr>
      <a:lvl1pPr algn="l" lvl="0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algn="l" lvl="1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algn="l" lvl="2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algn="l" lvl="3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algn="l" lvl="4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algn="l" lvl="5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algn="l" lvl="6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algn="l" lvl="7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algn="l" lvl="8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numpy.org/doc/stable/" TargetMode="Externa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3" Type="http://schemas.openxmlformats.org/officeDocument/2006/relationships/hyperlink" Target="https://numpy.org" TargetMode="External" /><Relationship Id="rId2" Type="http://schemas.openxmlformats.org/officeDocument/2006/relationships/image" Target="../media/image18.sv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slide" Target="slide21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The </a:t>
            </a:r>
            <a:r>
              <a:rPr>
                <a:latin typeface="Courier"/>
              </a:rPr>
              <a:t>numpy</a:t>
            </a:r>
            <a:r>
              <a:rPr/>
              <a:t> module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Accessing array elements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Similarly to lists, we access an element in an array via zero-based </a:t>
            </a:r>
            <a:r>
              <a:rPr b="1"/>
              <a:t>indexing</a:t>
            </a:r>
          </a:p>
          <a:p>
            <a:pPr lvl="0" indent="0">
              <a:buNone/>
            </a:pPr>
            <a:r>
              <a:rPr>
                <a:latin typeface="Courier"/>
              </a:rPr>
              <a:t>#| caption: "▶ Ctrl/Cmd+Enter | ⇥ Ctrl/Cmd+] | ⇤ Ctrl/Cmd+["
print(arr1[0])    # First element
print(arr1[-1])   # Last element</a:t>
            </a:r>
          </a:p>
          <a:p>
            <a:pPr lvl="0" indent="0" marL="0">
              <a:buNone/>
            </a:pPr>
            <a:r>
              <a:rPr/>
              <a:t>Again, similarly to lists, we can access regions of the array via </a:t>
            </a:r>
            <a:r>
              <a:rPr b="1"/>
              <a:t>slicing</a:t>
            </a:r>
          </a:p>
          <a:p>
            <a:pPr lvl="0" indent="0">
              <a:buNone/>
            </a:pPr>
            <a:r>
              <a:rPr>
                <a:latin typeface="Courier"/>
              </a:rPr>
              <a:t>#| caption: "▶ Ctrl/Cmd+Enter | ⇥ Ctrl/Cmd+] | ⇤ Ctrl/Cmd+["
print(arr1[3:6])  # Elements from index 3 to 6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Element-wise Operations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main motivation to use arrays is that lists are cumbersome when performing maths.</a:t>
            </a:r>
          </a:p>
          <a:p>
            <a:pPr lvl="0" indent="0" marL="0">
              <a:buNone/>
            </a:pPr>
            <a:r>
              <a:rPr/>
              <a:t>Suppose we have a list and want to double all of its elements:</a:t>
            </a:r>
          </a:p>
          <a:p>
            <a:pPr lvl="0" indent="0">
              <a:buNone/>
            </a:pPr>
            <a:r>
              <a:rPr>
                <a:latin typeface="Courier"/>
              </a:rPr>
              <a:t>#| caption: "▶ Ctrl/Cmd+Enter | ⇥ Ctrl/Cmd+] | ⇤ Ctrl/Cmd+["
list1 = [1,2,3,4]</a:t>
            </a:r>
          </a:p>
          <a:p>
            <a:pPr lvl="0" indent="0" marL="0">
              <a:buNone/>
            </a:pPr>
            <a:r>
              <a:rPr/>
              <a:t>We need to loop over all of them and create a new list</a:t>
            </a:r>
          </a:p>
          <a:p>
            <a:pPr lvl="0" indent="0">
              <a:buNone/>
            </a:pPr>
            <a:r>
              <a:rPr>
                <a:latin typeface="Courier"/>
              </a:rPr>
              <a:t>#| caption: "▶ Ctrl/Cmd+Enter | ⇥ Ctrl/Cmd+] | ⇤ Ctrl/Cmd+["
list2 = []
for item in list1:
    list2.append(2*item)
print(list2)</a:t>
            </a:r>
          </a:p>
          <a:p>
            <a:pPr lvl="0" indent="0" marL="0">
              <a:buNone/>
            </a:pPr>
            <a:r>
              <a:rPr/>
              <a:t>In fact, we can do this in a slightly more compact way using </a:t>
            </a:r>
            <a:r>
              <a:rPr b="1"/>
              <a:t>list comprehension</a:t>
            </a:r>
          </a:p>
          <a:p>
            <a:pPr lvl="0" indent="0">
              <a:buNone/>
            </a:pPr>
            <a:r>
              <a:rPr>
                <a:latin typeface="Courier"/>
              </a:rPr>
              <a:t>#| caption: "▶ Ctrl/Cmd+Enter | ⇥ Ctrl/Cmd+] | ⇤ Ctrl/Cmd+["
list2 = [item*2 for item in list1]</a:t>
            </a:r>
          </a:p>
          <a:p>
            <a:pPr lvl="0" indent="0" marL="0">
              <a:buNone/>
            </a:pPr>
            <a:r>
              <a:rPr/>
              <a:t>Still, an explicit loop is needed. Loops in Python are </a:t>
            </a:r>
            <a:r>
              <a:rPr b="1"/>
              <a:t>slow</a:t>
            </a:r>
            <a:r>
              <a:rPr/>
              <a:t>.</a:t>
            </a:r>
          </a:p>
        </p:txBody>
      </p: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Element-wise Operations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</a:t>
            </a:r>
            <a:r>
              <a:rPr>
                <a:latin typeface="Courier"/>
              </a:rPr>
              <a:t>numpy</a:t>
            </a:r>
            <a:r>
              <a:rPr/>
              <a:t> syntax avoids the explicit Python loop.</a:t>
            </a:r>
          </a:p>
          <a:p>
            <a:pPr lvl="0" indent="0">
              <a:buNone/>
            </a:pPr>
            <a:r>
              <a:rPr>
                <a:latin typeface="Courier"/>
              </a:rPr>
              <a:t>#| caption: "▶ Ctrl/Cmd+Enter | ⇥ Ctrl/Cmd+] | ⇤ Ctrl/Cmd+["
arr1 = np.array(list1)
arr2 = 2*arr1
print(arr2)</a:t>
            </a:r>
          </a:p>
          <a:p>
            <a:pPr lvl="0" indent="0" marL="0">
              <a:buNone/>
            </a:pPr>
            <a:r>
              <a:rPr/>
              <a:t>This is not just a cosmetic change: under the hood </a:t>
            </a:r>
            <a:r>
              <a:rPr>
                <a:latin typeface="Courier"/>
              </a:rPr>
              <a:t>numpy</a:t>
            </a:r>
            <a:r>
              <a:rPr/>
              <a:t> uses an efficient architecture that performs operations in </a:t>
            </a:r>
            <a:r>
              <a:rPr b="1"/>
              <a:t>compiled code</a:t>
            </a:r>
            <a:r>
              <a:rPr/>
              <a:t>, making it much faster than Python loops.</a:t>
            </a:r>
          </a:p>
        </p:txBody>
      </p:sp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Performance advantage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This performance difference can be tracked explicitly.</a:t>
            </a:r>
          </a:p>
          <a:p>
            <a:pPr lvl="0" indent="0" marL="0">
              <a:buNone/>
            </a:pPr>
            <a:r>
              <a:rPr/>
              <a:t>We create a large list and a large array with identical content</a:t>
            </a:r>
          </a:p>
          <a:p>
            <a:pPr lvl="0" indent="0">
              <a:buNone/>
            </a:pPr>
            <a:r>
              <a:rPr>
                <a:latin typeface="Courier"/>
              </a:rPr>
              <a:t>#| caption: "▶ Ctrl/Cmd+Enter | ⇥ Ctrl/Cmd+] | ⇤ Ctrl/Cmd+["
# Create a large list and array
large_list = list(range(1_000_000))
large_array = np.array(large_list)</a:t>
            </a:r>
          </a:p>
          <a:p>
            <a:pPr lvl="0" indent="0" marL="0">
              <a:buNone/>
            </a:pPr>
            <a:r>
              <a:rPr/>
              <a:t>And then track the time for the two operations</a:t>
            </a:r>
          </a:p>
          <a:p>
            <a:pPr lvl="0" indent="0">
              <a:buNone/>
            </a:pPr>
            <a:r>
              <a:rPr>
                <a:latin typeface="Courier"/>
              </a:rPr>
              <a:t>#| caption: "▶ Ctrl/Cmd+Enter | ⇥ Ctrl/Cmd+] | ⇤ Ctrl/Cmd+["
import time
#  Track the time taken for the list multiplication
start = time.time()
list_result = [x * 2 for x in large_list]
end = time.time()
print(f"List comprehension time: {end - start:.5f} seconds")
# Time array multiplication
start = time.time()
array_result = large_array * 2
end = time.time()
print(f"NumPy array time: {end - start:.5f} seconds")</a:t>
            </a:r>
          </a:p>
        </p:txBody>
      </p:sp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General mathematical 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multiplication we performed earlier is done </a:t>
            </a:r>
            <a:r>
              <a:rPr b="1"/>
              <a:t>element-wise</a:t>
            </a:r>
            <a:r>
              <a:rPr/>
              <a:t>: every element is update according to teh same rule.</a:t>
            </a:r>
          </a:p>
          <a:p>
            <a:pPr lvl="0" indent="0" marL="0">
              <a:buNone/>
            </a:pPr>
            <a:r>
              <a:rPr/>
              <a:t>We can apply plenty of element-wise operations to the arrays.</a:t>
            </a:r>
          </a:p>
          <a:p>
            <a:pPr lvl="0" indent="0" marL="0">
              <a:buNone/>
            </a:pPr>
            <a:r>
              <a:rPr/>
              <a:t>Many of these are available as </a:t>
            </a:r>
            <a:r>
              <a:rPr>
                <a:latin typeface="Courier"/>
              </a:rPr>
              <a:t>numpy</a:t>
            </a:r>
            <a:r>
              <a:rPr/>
              <a:t> functions directly accessed from the </a:t>
            </a:r>
            <a:r>
              <a:rPr>
                <a:latin typeface="Courier"/>
              </a:rPr>
              <a:t>np.</a:t>
            </a:r>
            <a:r>
              <a:rPr/>
              <a:t> module</a:t>
            </a:r>
          </a:p>
          <a:p>
            <a:pPr lvl="0" indent="0">
              <a:buNone/>
            </a:pPr>
            <a:r>
              <a:rPr>
                <a:latin typeface="Courier"/>
              </a:rPr>
              <a:t>#| caption: "▶ Ctrl/Cmd+Enter | ⇥ Ctrl/Cmd+] | ⇤ Ctrl/Cmd+["
# Element-wise functions
print(f"Square root: {np.sqrt(arr1)}")
print(f"Mean: {np.mean(arr1)}")
print(f"Cosine: {np.cos(arr1)}")</a:t>
            </a:r>
          </a:p>
          <a:p>
            <a:pPr lvl="0" indent="0" marL="0">
              <a:buNone/>
            </a:pPr>
            <a:r>
              <a:rPr/>
              <a:t>. . .</a:t>
            </a:r>
          </a:p>
          <a:p>
            <a:pPr lvl="0" indent="0" marL="0">
              <a:buNone/>
            </a:pPr>
            <a:r>
              <a:rPr/>
              <a:t>The operations do not modify the original array, but produce </a:t>
            </a:r>
            <a:r>
              <a:rPr b="1"/>
              <a:t>new copies</a:t>
            </a:r>
          </a:p>
          <a:p>
            <a:pPr lvl="0" indent="0">
              <a:buNone/>
            </a:pPr>
            <a:r>
              <a:rPr>
                <a:latin typeface="Courier"/>
              </a:rPr>
              <a:t>#| caption: "▶ Ctrl/Cmd+Enter | ⇥ Ctrl/Cmd+] | ⇤ Ctrl/Cmd+["
arr2 = arr1*3/2 + 5
print(f"Original: {arr1}")
print(f"Modified: {arr2}")</a:t>
            </a:r>
          </a:p>
        </p:txBody>
      </p:sp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Sums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Other convenent </a:t>
                </a:r>
                <a:r>
                  <a:rPr>
                    <a:latin typeface="Courier"/>
                  </a:rPr>
                  <a:t>numpy</a:t>
                </a:r>
                <a:r>
                  <a:rPr/>
                  <a:t> functions allow you to accumulate values without loops.</a:t>
                </a:r>
              </a:p>
              <a:p>
                <a:pPr lvl="0" indent="0" marL="0">
                  <a:buNone/>
                </a:pPr>
                <a:r>
                  <a:rPr/>
                  <a:t>Assume we have an array </a:t>
                </a:r>
                <a14:m>
                  <m:oMath xmlns:m="http://schemas.openxmlformats.org/officeDocument/2006/math">
                    <m:r>
                      <m:t>x</m:t>
                    </m:r>
                  </m:oMath>
                </a14:m>
              </a:p>
              <a:p>
                <a:pPr lvl="0" indent="0">
                  <a:buNone/>
                </a:pPr>
                <a:r>
                  <a:rPr>
                    <a:latin typeface="Courier"/>
                  </a:rPr>
                  <a:t>#| caption: "▶ Ctrl/Cmd+Enter | ⇥ Ctrl/Cmd+] | ⇤ Ctrl/Cmd+["
x = np.array([1,2,3,4,5,6,7,8])</a:t>
                </a:r>
              </a:p>
              <a:p>
                <a:pPr lvl="0" indent="0" marL="0">
                  <a:buNone/>
                </a:pPr>
                <a:r>
                  <a:rPr b="1"/>
                  <a:t>Sums</a:t>
                </a:r>
              </a:p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r>
                        <m:t>S</m:t>
                      </m:r>
                      <m:r>
                        <m:rPr>
                          <m:sty m:val="p"/>
                        </m:rPr>
                        <m:t>=</m:t>
                      </m:r>
                      <m:nary>
                        <m:naryPr>
                          <m:chr m:val="∑"/>
                          <m:limLoc m:val="undOvr"/>
                          <m:subHide m:val="off"/>
                          <m:supHide m:val="off"/>
                        </m:naryPr>
                        <m:sub>
                          <m:r>
                            <m:t>i</m:t>
                          </m:r>
                          <m:r>
                            <m:rPr>
                              <m:sty m:val="p"/>
                            </m:rPr>
                            <m:t>=</m:t>
                          </m:r>
                          <m:r>
                            <m:t>1</m:t>
                          </m:r>
                        </m:sub>
                        <m:sup>
                          <m:r>
                            <m:t>n</m:t>
                          </m:r>
                        </m:sup>
                        <m:e>
                          <m:sSub>
                            <m:e>
                              <m:r>
                                <m:t>x</m:t>
                              </m:r>
                            </m:e>
                            <m:sub>
                              <m:r>
                                <m:t>i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</a:p>
              <a:p>
                <a:pPr lvl="0" indent="0" marL="0">
                  <a:buNone/>
                </a:pPr>
                <a:r>
                  <a:rPr/>
                  <a:t>In NumPy, this is translated as:</a:t>
                </a:r>
              </a:p>
              <a:p>
                <a:pPr lvl="0" indent="0">
                  <a:buNone/>
                </a:pPr>
                <a:r>
                  <a:rPr>
                    <a:latin typeface="Courier"/>
                  </a:rPr>
                  <a:t>#| caption: "▶ Ctrl/Cmd+Enter | ⇥ Ctrl/Cmd+] | ⇤ Ctrl/Cmd+["
S = np.sum(x)
print(S)</a:t>
                </a:r>
              </a:p>
            </p:txBody>
          </p:sp>
        </mc:Choice>
      </mc:AlternateContent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Sums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 b="1"/>
                  <a:t>Cumulative sums</a:t>
                </a:r>
              </a:p>
              <a:p>
                <a:pPr lvl="0" indent="0" marL="0">
                  <a:buNone/>
                </a:pPr>
                <a:r>
                  <a:rPr/>
                  <a:t>A cumulative sum is a sequence where each element is the sum of all previous elements up to that position.</a:t>
                </a:r>
              </a:p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sSub>
                        <m:e>
                          <m:r>
                            <m:t>y</m:t>
                          </m:r>
                        </m:e>
                        <m:sub>
                          <m:r>
                            <m:t>i</m:t>
                          </m:r>
                        </m:sub>
                      </m:sSub>
                      <m:r>
                        <m:rPr>
                          <m:sty m:val="p"/>
                        </m:rPr>
                        <m:t>=</m:t>
                      </m:r>
                      <m:nary>
                        <m:naryPr>
                          <m:chr m:val="∑"/>
                          <m:limLoc m:val="undOvr"/>
                          <m:subHide m:val="off"/>
                          <m:supHide m:val="off"/>
                        </m:naryPr>
                        <m:sub>
                          <m:r>
                            <m:t>j</m:t>
                          </m:r>
                          <m:r>
                            <m:rPr>
                              <m:sty m:val="p"/>
                            </m:rPr>
                            <m:t>=</m:t>
                          </m:r>
                          <m:r>
                            <m:t>1</m:t>
                          </m:r>
                        </m:sub>
                        <m:sup>
                          <m:r>
                            <m:t>i</m:t>
                          </m:r>
                        </m:sup>
                        <m:e>
                          <m:sSub>
                            <m:e>
                              <m:r>
                                <m:t>x</m:t>
                              </m:r>
                            </m:e>
                            <m:sub>
                              <m:r>
                                <m:t>j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</a:p>
              <a:p>
                <a:pPr lvl="0" indent="0" marL="0">
                  <a:buNone/>
                </a:pPr>
                <a:r>
                  <a:rPr/>
                  <a:t>In NumPy, this is translated as:</a:t>
                </a:r>
              </a:p>
              <a:p>
                <a:pPr lvl="0" indent="0">
                  <a:buNone/>
                </a:pPr>
                <a:r>
                  <a:rPr>
                    <a:latin typeface="Courier"/>
                  </a:rPr>
                  <a:t>#| caption: "▶ Ctrl/Cmd+Enter | ⇥ Ctrl/Cmd+] | ⇤ Ctrl/Cmd+["
 y = np.cumsum(x)
 print(y)</a:t>
                </a:r>
              </a:p>
            </p:txBody>
          </p:sp>
        </mc:Choice>
      </mc:AlternateContent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Example: molecular masses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Let’s consider the formula for the </a:t>
                </a:r>
                <a:r>
                  <a:rPr b="1"/>
                  <a:t>molecular mass</a:t>
                </a:r>
                <a:r>
                  <a:rPr/>
                  <a:t> of a compound:</a:t>
                </a:r>
              </a:p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r>
                        <m:t>M</m:t>
                      </m:r>
                      <m:r>
                        <m:rPr>
                          <m:sty m:val="p"/>
                        </m:rPr>
                        <m:t>=</m:t>
                      </m:r>
                      <m:nary>
                        <m:naryPr>
                          <m:chr m:val="∑"/>
                          <m:limLoc m:val="undOvr"/>
                          <m:subHide m:val="off"/>
                          <m:supHide m:val="off"/>
                        </m:naryPr>
                        <m:sub>
                          <m:r>
                            <m:t>i</m:t>
                          </m:r>
                          <m:r>
                            <m:rPr>
                              <m:sty m:val="p"/>
                            </m:rPr>
                            <m:t>=</m:t>
                          </m:r>
                          <m:r>
                            <m:t>1</m:t>
                          </m:r>
                        </m:sub>
                        <m:sup>
                          <m:r>
                            <m:t>n</m:t>
                          </m:r>
                        </m:sup>
                        <m:e>
                          <m:sSub>
                            <m:e>
                              <m:r>
                                <m:t>a</m:t>
                              </m:r>
                            </m:e>
                            <m:sub>
                              <m:r>
                                <m:t>i</m:t>
                              </m:r>
                            </m:sub>
                          </m:sSub>
                        </m:e>
                      </m:nary>
                      <m:sSub>
                        <m:e>
                          <m:r>
                            <m:t>m</m:t>
                          </m:r>
                        </m:e>
                        <m:sub>
                          <m:r>
                            <m:t>i</m:t>
                          </m:r>
                        </m:sub>
                      </m:sSub>
                    </m:oMath>
                  </m:oMathPara>
                </a14:m>
              </a:p>
              <a:p>
                <a:pPr lvl="0" indent="0" marL="0">
                  <a:buNone/>
                </a:pPr>
                <a:r>
                  <a:rPr/>
                  <a:t>where</a:t>
                </a:r>
              </a:p>
              <a:p>
                <a:pPr lvl="0"/>
                <a14:m>
                  <m:oMath xmlns:m="http://schemas.openxmlformats.org/officeDocument/2006/math">
                    <m:sSub>
                      <m:e>
                        <m:r>
                          <m:t>a</m:t>
                        </m:r>
                      </m:e>
                      <m:sub>
                        <m:r>
                          <m:t>i</m:t>
                        </m:r>
                      </m:sub>
                    </m:sSub>
                  </m:oMath>
                </a14:m>
                <a:r>
                  <a:rPr/>
                  <a:t> is the number of atoms of element </a:t>
                </a:r>
                <a14:m>
                  <m:oMath xmlns:m="http://schemas.openxmlformats.org/officeDocument/2006/math">
                    <m:r>
                      <m:t>i</m:t>
                    </m:r>
                  </m:oMath>
                </a14:m>
              </a:p>
              <a:p>
                <a:pPr lvl="0"/>
                <a14:m>
                  <m:oMath xmlns:m="http://schemas.openxmlformats.org/officeDocument/2006/math">
                    <m:sSub>
                      <m:e>
                        <m:r>
                          <m:t>m</m:t>
                        </m:r>
                      </m:e>
                      <m:sub>
                        <m:r>
                          <m:t>i</m:t>
                        </m:r>
                      </m:sub>
                    </m:sSub>
                  </m:oMath>
                </a14:m>
                <a:r>
                  <a:rPr/>
                  <a:t> is the atomic mass of element </a:t>
                </a:r>
                <a14:m>
                  <m:oMath xmlns:m="http://schemas.openxmlformats.org/officeDocument/2006/math">
                    <m:r>
                      <m:t>i</m:t>
                    </m:r>
                  </m:oMath>
                </a14:m>
              </a:p>
              <a:p>
                <a:pPr lvl="0" indent="0" marL="0">
                  <a:buNone/>
                </a:pPr>
                <a:r>
                  <a:rPr/>
                  <a:t>. . .</a:t>
                </a:r>
              </a:p>
              <a:p>
                <a:pPr lvl="0" indent="0" marL="0">
                  <a:buNone/>
                </a:pPr>
                <a:r>
                  <a:rPr/>
                  <a:t>With </a:t>
                </a:r>
                <a:r>
                  <a:rPr>
                    <a:latin typeface="Courier"/>
                  </a:rPr>
                  <a:t>numpy</a:t>
                </a:r>
                <a:r>
                  <a:rPr/>
                  <a:t>, you can compute this as:</a:t>
                </a:r>
              </a:p>
              <a:p>
                <a:pPr lvl="0" indent="0">
                  <a:buNone/>
                </a:pPr>
                <a:r>
                  <a:rPr>
                    <a:latin typeface="Courier"/>
                  </a:rPr>
                  <a:t>#| caption: "▶ Ctrl/Cmd+Enter | ⇥ Ctrl/Cmd+] | ⇤ Ctrl/Cmd+["
a = np.array([2, 1, 4])      # Number of atoms for each element
m = np.array([12.01, 1.01, 16.00])  # Atomic masses (e.g., C, H, O)
M = np.sum(a * m)
print(f"Molecular mass: {M}")</a:t>
                </a:r>
              </a:p>
            </p:txBody>
          </p:sp>
        </mc:Choice>
      </mc:AlternateContent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Operations between arrays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You can perform arithmetic operations directly between arrays of the same shape. Operations like addition, subtraction, multiplication, and division are applied </a:t>
            </a:r>
            <a:r>
              <a:rPr b="1"/>
              <a:t>element-wise</a:t>
            </a:r>
            <a:r>
              <a:rPr/>
              <a:t>.</a:t>
            </a:r>
          </a:p>
          <a:p>
            <a:pPr lvl="0" indent="0" marL="0">
              <a:buNone/>
            </a:pPr>
            <a:r>
              <a:rPr/>
              <a:t>For example:</a:t>
            </a:r>
          </a:p>
          <a:p>
            <a:pPr lvl="0" indent="0" marL="0">
              <a:buNone/>
            </a:pPr>
            <a:r>
              <a:rPr b="1"/>
              <a:t>Element-wise operations:</a:t>
            </a:r>
          </a:p>
          <a:p>
            <a:pPr lvl="0" indent="0">
              <a:buNone/>
            </a:pPr>
            <a:r>
              <a:rPr>
                <a:latin typeface="Courier"/>
              </a:rPr>
              <a:t>#| caption: "▶ Ctrl/Cmd+Enter | ⇥ Ctrl/Cmd+] | ⇤ Ctrl/Cmd+["
added = arr1 + arr2
multiplied = arr1 * arr2
print(f"Added: {added}")
print(f"Multiplied: {multiplied}")</a:t>
            </a:r>
          </a:p>
          <a:p>
            <a:pPr lvl="0" indent="0" marL="0">
              <a:buNone/>
            </a:pPr>
            <a:r>
              <a:rPr/>
              <a:t>. . .</a:t>
            </a:r>
          </a:p>
          <a:p>
            <a:pPr lvl="0" indent="0" marL="0">
              <a:buNone/>
            </a:pPr>
            <a:r>
              <a:rPr b="1"/>
              <a:t>Note:</a:t>
            </a:r>
            <a:r>
              <a:rPr/>
              <a:t> Arrays must have compatible shapes!</a:t>
            </a:r>
          </a:p>
          <a:p>
            <a:pPr lvl="0" indent="0">
              <a:buNone/>
            </a:pPr>
            <a:r>
              <a:rPr>
                <a:latin typeface="Courier"/>
              </a:rPr>
              <a:t>#| caption: "▶ Ctrl/Cmd+Enter | ⇥ Ctrl/Cmd+] | ⇤ Ctrl/Cmd+["
arr3 = np.array([1, 2, 3])
arr4 = np.array([4, 5])
result = arr3 + arr4</a:t>
            </a:r>
          </a:p>
        </p:txBody>
      </p:sp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Combining arrays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With lists, the </a:t>
            </a:r>
            <a:r>
              <a:rPr>
                <a:latin typeface="Courier"/>
              </a:rPr>
              <a:t>+</a:t>
            </a:r>
            <a:r>
              <a:rPr/>
              <a:t> operator concatenated different lists. Since for arrays the sign </a:t>
            </a:r>
            <a:r>
              <a:rPr>
                <a:latin typeface="Courier"/>
              </a:rPr>
              <a:t>+</a:t>
            </a:r>
            <a:r>
              <a:rPr/>
              <a:t> corresponds to true mathematical addition, a dedicated concatenation function exists:</a:t>
            </a:r>
          </a:p>
          <a:p>
            <a:pPr lvl="0" indent="0">
              <a:buNone/>
            </a:pPr>
            <a:r>
              <a:rPr>
                <a:latin typeface="Courier"/>
              </a:rPr>
              <a:t>#| caption: "▶ Ctrl/Cmd+Enter | ⇥ Ctrl/Cmd+] | ⇤ Ctrl/Cmd+["
combined = np.concatenate([arr1, arr2])
print(f"Unique elements: {combined}")</a:t>
            </a:r>
          </a:p>
          <a:p>
            <a:pPr lvl="0" indent="0" marL="0">
              <a:buNone/>
            </a:pPr>
            <a:r>
              <a:rPr/>
              <a:t>Many other variations of concatenation exist. Consult the </a:t>
            </a:r>
            <a:r>
              <a:rPr>
                <a:hlinkClick r:id="rId2"/>
              </a:rPr>
              <a:t>documentation</a:t>
            </a:r>
            <a:r>
              <a:rPr/>
              <a:t>.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Aims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By the end of this lecture, you will be able to:</a:t>
            </a:r>
          </a:p>
          <a:p>
            <a:pPr lvl="0"/>
            <a:r>
              <a:rPr/>
              <a:t>Explain what the NumPy module is and why it is used</a:t>
            </a:r>
          </a:p>
          <a:p>
            <a:pPr lvl="0"/>
            <a:r>
              <a:rPr/>
              <a:t>Create and manipulate NumPy arrays</a:t>
            </a:r>
          </a:p>
          <a:p>
            <a:pPr lvl="0"/>
            <a:r>
              <a:rPr/>
              <a:t>Perform element-wise operations and mathematical functions on arrays</a:t>
            </a:r>
          </a:p>
          <a:p>
            <a:pPr lvl="0"/>
            <a:r>
              <a:rPr/>
              <a:t>Compare NumPy arrays with Python lists in terms of performance and functionality</a:t>
            </a:r>
          </a:p>
          <a:p>
            <a:pPr lvl="0"/>
            <a:r>
              <a:rPr/>
              <a:t>Use basic aggregation and array manipulation functions in NumPy</a:t>
            </a:r>
          </a:p>
        </p:txBody>
      </p:sp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Key Takeaways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NumPy arrays</a:t>
            </a:r>
            <a:r>
              <a:rPr/>
              <a:t> are optimized for numerical operations</a:t>
            </a:r>
          </a:p>
          <a:p>
            <a:pPr lvl="0"/>
            <a:r>
              <a:rPr b="1"/>
              <a:t>Element-wise operations</a:t>
            </a:r>
            <a:r>
              <a:rPr/>
              <a:t> work implicitly</a:t>
            </a:r>
          </a:p>
          <a:p>
            <a:pPr lvl="0"/>
            <a:r>
              <a:rPr b="1"/>
              <a:t>Performance benefits</a:t>
            </a:r>
            <a:r>
              <a:rPr/>
              <a:t> for large datasets</a:t>
            </a:r>
          </a:p>
          <a:p>
            <a:pPr lvl="0"/>
            <a:r>
              <a:rPr b="1"/>
              <a:t>Mathematical functions</a:t>
            </a:r>
            <a:r>
              <a:rPr/>
              <a:t> apply to entire arrays</a:t>
            </a:r>
          </a:p>
          <a:p>
            <a:pPr lvl="0"/>
            <a:r>
              <a:rPr b="1"/>
              <a:t>Shape compatibility</a:t>
            </a:r>
            <a:r>
              <a:rPr/>
              <a:t> required for operations</a:t>
            </a:r>
          </a:p>
          <a:p>
            <a:pPr lvl="0"/>
            <a:r>
              <a:rPr/>
              <a:t>Choose the </a:t>
            </a:r>
            <a:r>
              <a:rPr b="1"/>
              <a:t>right tool</a:t>
            </a:r>
            <a:r>
              <a:rPr/>
              <a:t> for your task</a:t>
            </a:r>
          </a:p>
        </p:txBody>
      </p:sp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 sz="1800"/>
              <a:t>1. use </a:t>
            </a:r>
            <a:r>
              <a:rPr sz="1800">
                <a:latin typeface="Courier"/>
              </a:rPr>
              <a:t>.</a:t>
            </a:r>
            <a:r>
              <a:rPr sz="1800"/>
              <a:t> and then </a:t>
            </a:r>
            <a:r>
              <a:rPr sz="1800">
                <a:latin typeface="Courier"/>
              </a:rPr>
              <a:t>TAB</a:t>
            </a:r>
            <a:r>
              <a:rPr sz="1800"/>
              <a:t> to see all of the properties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/>
          <a:p>
            <a:pPr lvl="0" indent="0" marL="0">
              <a:buNone/>
            </a:pPr>
            <a:r>
              <a:rPr/>
              <a:t>What is </a:t>
            </a:r>
            <a:r>
              <a:rPr>
                <a:latin typeface="Courier"/>
              </a:rPr>
              <a:t>numpy</a:t>
            </a:r>
            <a:r>
              <a:rPr/>
              <a:t>?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NumPy</a:t>
            </a:r>
            <a:r>
              <a:rPr/>
              <a:t> is a Python library that makes working with numbers and large collections of data fast and easy.</a:t>
            </a:r>
          </a:p>
        </p:txBody>
      </p:sp>
      <p:pic>
        <p:nvPicPr>
          <p:cNvPr descr="https://numpy.org/doc/stable/_static/numpylog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914400"/>
            <a:ext cx="5105400" cy="2451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4076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Complete description at </a:t>
            </a:r>
            <a:r>
              <a:rPr>
                <a:hlinkClick r:id="rId3"/>
              </a:rPr>
              <a:t>https://numpy.org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provides special </a:t>
            </a:r>
            <a:r>
              <a:rPr b="1"/>
              <a:t>array</a:t>
            </a:r>
            <a:r>
              <a:rPr/>
              <a:t> objects and tools for doing math efficiently, which is useful for data analysis and scientific computing.</a:t>
            </a:r>
          </a:p>
          <a:p>
            <a:pPr lvl="0" indent="0" marL="0">
              <a:buNone/>
            </a:pPr>
            <a:r>
              <a:rPr/>
              <a:t>. . .</a:t>
            </a:r>
          </a:p>
          <a:p>
            <a:pPr lvl="0" indent="0" marL="0">
              <a:buNone/>
            </a:pPr>
            <a:r>
              <a:rPr/>
              <a:t>It is imported in your session using the following command</a:t>
            </a:r>
          </a:p>
          <a:p>
            <a:pPr lvl="0" indent="0">
              <a:buNone/>
            </a:pPr>
            <a:r>
              <a:rPr>
                <a:solidFill>
                  <a:srgbClr val="00769E"/>
                </a:solidFill>
                <a:latin typeface="Courier"/>
              </a:rPr>
              <a:t>import</a:t>
            </a:r>
            <a:r>
              <a:rPr>
                <a:solidFill>
                  <a:srgbClr val="003B4F"/>
                </a:solidFill>
                <a:latin typeface="Courier"/>
              </a:rPr>
              <a:t> numpy</a:t>
            </a:r>
          </a:p>
          <a:p>
            <a:pPr lvl="0" indent="0" marL="0">
              <a:buNone/>
            </a:pPr>
            <a:r>
              <a:rPr/>
              <a:t>. . .</a:t>
            </a:r>
          </a:p>
          <a:p>
            <a:pPr lvl="0" indent="0" marL="0">
              <a:buNone/>
            </a:pPr>
            <a:r>
              <a:rPr/>
              <a:t>We will follow a common practice and use a shorthand with the </a:t>
            </a:r>
            <a:r>
              <a:rPr>
                <a:latin typeface="Courier"/>
              </a:rPr>
              <a:t>as</a:t>
            </a:r>
            <a:r>
              <a:rPr/>
              <a:t> syntax</a:t>
            </a:r>
          </a:p>
          <a:p>
            <a:pPr lvl="0" indent="0">
              <a:buNone/>
            </a:pPr>
            <a:r>
              <a:rPr>
                <a:solidFill>
                  <a:srgbClr val="00769E"/>
                </a:solidFill>
                <a:latin typeface="Courier"/>
              </a:rPr>
              <a:t>import</a:t>
            </a:r>
            <a:r>
              <a:rPr>
                <a:solidFill>
                  <a:srgbClr val="003B4F"/>
                </a:solidFill>
                <a:latin typeface="Courier"/>
              </a:rPr>
              <a:t> numpy </a:t>
            </a:r>
            <a:r>
              <a:rPr>
                <a:solidFill>
                  <a:srgbClr val="00769E"/>
                </a:solidFill>
                <a:latin typeface="Courier"/>
              </a:rPr>
              <a:t>as</a:t>
            </a:r>
            <a:r>
              <a:rPr>
                <a:solidFill>
                  <a:srgbClr val="003B4F"/>
                </a:solidFill>
                <a:latin typeface="Courier"/>
              </a:rPr>
              <a:t> np</a:t>
            </a:r>
          </a:p>
          <a:p>
            <a:pPr lvl="0" indent="0" marL="0">
              <a:buNone/>
            </a:pPr>
            <a:r>
              <a:rPr/>
              <a:t>. . .</a:t>
            </a:r>
          </a:p>
          <a:p>
            <a:pPr lvl="0" indent="0" marL="0">
              <a:buNone/>
            </a:pPr>
            <a:r>
              <a:rPr/>
              <a:t>So </a:t>
            </a:r>
            <a:r>
              <a:rPr>
                <a:latin typeface="Courier"/>
              </a:rPr>
              <a:t>np</a:t>
            </a:r>
            <a:r>
              <a:rPr/>
              <a:t> will always mean </a:t>
            </a:r>
            <a:r>
              <a:rPr>
                <a:latin typeface="Courier"/>
              </a:rPr>
              <a:t>numpy</a:t>
            </a:r>
            <a:r>
              <a:rPr/>
              <a:t> for us.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Arrays vs lists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Python Lists</a:t>
            </a:r>
          </a:p>
          <a:p>
            <a:pPr lvl="0"/>
            <a:r>
              <a:rPr/>
              <a:t>Ordered, Mutable</a:t>
            </a:r>
            <a:br/>
          </a:p>
          <a:p>
            <a:pPr lvl="0"/>
            <a:r>
              <a:rPr/>
              <a:t>Mixed data types</a:t>
            </a:r>
          </a:p>
          <a:p>
            <a:pPr lvl="0"/>
            <a:r>
              <a:rPr/>
              <a:t>Explicit operations needed</a:t>
            </a:r>
          </a:p>
          <a:p>
            <a:pPr lvl="0"/>
            <a:r>
              <a:rPr/>
              <a:t>Slower performance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NumPy Arrays</a:t>
            </a:r>
          </a:p>
          <a:p>
            <a:pPr lvl="0"/>
            <a:r>
              <a:rPr/>
              <a:t>Ordered, Mutable</a:t>
            </a:r>
          </a:p>
          <a:p>
            <a:pPr lvl="0"/>
            <a:r>
              <a:rPr b="1"/>
              <a:t>One</a:t>
            </a:r>
            <a:r>
              <a:rPr/>
              <a:t> data type per array</a:t>
            </a:r>
          </a:p>
          <a:p>
            <a:pPr lvl="0"/>
            <a:r>
              <a:rPr/>
              <a:t>Element-wise operations</a:t>
            </a:r>
          </a:p>
          <a:p>
            <a:pPr lvl="0"/>
            <a:r>
              <a:rPr/>
              <a:t>Fast &amp; memory efficient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. . .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>
              <a:buNone/>
            </a:pPr>
            <a:r>
              <a:rPr>
                <a:latin typeface="Courier"/>
              </a:rPr>
              <a:t>#| caption: "▶ Ctrl/Cmd+Enter | ⇥ Ctrl/Cmd+] | ⇤ Ctrl/Cmd+["
list_ex = [1, 2, 3, 4]
print(list_ex)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>
              <a:buNone/>
            </a:pPr>
            <a:r>
              <a:rPr>
                <a:latin typeface="Courier"/>
              </a:rPr>
              <a:t>#| caption: "▶ Ctrl/Cmd+Enter | ⇥ Ctrl/Cmd+] | ⇤ Ctrl/Cmd+["
import numpy as np
#notice that we explicitly call the np.array()
arr_ex = np.array([1, 2, 3, 4]) 
print(arr_ex)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 are going to see these differences in detail.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Arrays from lists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purely numerical list can readily be converted to an array.</a:t>
            </a:r>
          </a:p>
          <a:p>
            <a:pPr lvl="0" indent="0">
              <a:buNone/>
            </a:pPr>
            <a:r>
              <a:rPr>
                <a:latin typeface="Courier"/>
              </a:rPr>
              <a:t>#| caption: "▶ Ctrl/Cmd+Enter | ⇥ Ctrl/Cmd+] | ⇤ Ctrl/Cmd+["
import numpy as np
# Create array from list
list1 = [1.,1.,2.,3.,5.,8.]
arr1 = np.array(list1)
print(arr1)</a:t>
            </a:r>
          </a:p>
          <a:p>
            <a:pPr lvl="0" indent="0" marL="0">
              <a:buNone/>
            </a:pPr>
            <a:r>
              <a:rPr/>
              <a:t>. . .</a:t>
            </a:r>
          </a:p>
          <a:p>
            <a:pPr lvl="0" indent="0" marL="0">
              <a:buNone/>
            </a:pPr>
            <a:r>
              <a:rPr/>
              <a:t>The type of the elements yields the </a:t>
            </a:r>
            <a:r>
              <a:rPr b="1"/>
              <a:t>data type</a:t>
            </a:r>
            <a:r>
              <a:rPr/>
              <a:t> of the array</a:t>
            </a:r>
          </a:p>
          <a:p>
            <a:pPr lvl="0" indent="0">
              <a:buNone/>
            </a:pPr>
            <a:r>
              <a:rPr>
                <a:latin typeface="Courier"/>
              </a:rPr>
              <a:t>#| caption: "▶ Ctrl/Cmd+Enter | ⇥ Ctrl/Cmd+] | ⇤ Ctrl/Cmd+["
print(arr1.dtype)</a:t>
            </a:r>
          </a:p>
          <a:p>
            <a:pPr lvl="0" indent="0" marL="1270000">
              <a:buNone/>
            </a:pPr>
            <a:r>
              <a:rPr sz="2000"/>
              <a:t>Try and change the list1 object to contain only integers and see the change!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Array properties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Arrays possess plenty of properties.</a:t>
            </a:r>
          </a:p>
          <a:p>
            <a:pPr lvl="0" indent="0" marL="0">
              <a:buNone/>
            </a:pPr>
            <a:r>
              <a:rPr/>
              <a:t>These are accessed with the </a:t>
            </a:r>
            <a:r>
              <a:rPr>
                <a:latin typeface="Courier"/>
              </a:rPr>
              <a:t>.</a:t>
            </a:r>
            <a:r>
              <a:rPr/>
              <a:t> notation</a:t>
            </a:r>
            <a:r>
              <a:rPr baseline="30000">
                <a:hlinkClick r:id="rId2" action="ppaction://hlinksldjump"/>
              </a:rPr>
              <a:t>1</a:t>
            </a:r>
            <a:r>
              <a:rPr/>
              <a:t>.</a:t>
            </a:r>
          </a:p>
          <a:p>
            <a:pPr lvl="0" indent="0">
              <a:buNone/>
            </a:pPr>
            <a:r>
              <a:rPr>
                <a:latin typeface="Courier"/>
              </a:rPr>
              <a:t>#| caption: "▶ Ctrl/Cmd+Enter | ⇥ Ctrl/Cmd+] | ⇤ Ctrl/Cmd+["
print(f"Data type: {arr1.dtype}")
print(f"Shape: {arr1.shape}")
print(f"Shape: {arr1.size}")</a:t>
            </a:r>
          </a:p>
          <a:p>
            <a:pPr lvl="0" indent="0" marL="0">
              <a:buNone/>
            </a:pPr>
            <a:r>
              <a:rPr/>
              <a:t>For now, we consider only 1d arrays, i.e. sequences. Their length is is their </a:t>
            </a:r>
            <a:r>
              <a:rPr>
                <a:latin typeface="Courier"/>
              </a:rPr>
              <a:t>size</a:t>
            </a:r>
            <a:r>
              <a:rPr/>
              <a:t> and corresponds to the first element of the property </a:t>
            </a:r>
            <a:r>
              <a:rPr>
                <a:latin typeface="Courier"/>
              </a:rPr>
              <a:t>shape</a:t>
            </a:r>
            <a:r>
              <a:rPr/>
              <a:t>.</a:t>
            </a:r>
          </a:p>
        </p:txBody>
      </p:sp>
    </p:spTree>
  </p:cSld>
</p:sld>
</file>

<file path=ppt/theme/theme1.xml><?xml version="1.0" encoding="utf-8"?>
<a:theme xmlns:a="http://schemas.openxmlformats.org/drawingml/2006/main" name="Title Slide">
  <a:themeElements>
    <a:clrScheme name="Retrospect">
      <a:dk1>
        <a:srgbClr val="000000"/>
      </a:dk1>
      <a:lt1>
        <a:srgbClr val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19201</TotalTime>
  <Words>9536</Words>
  <Application>Microsoft Macintosh PowerPoint</Application>
  <PresentationFormat>Widescreen</PresentationFormat>
  <Paragraphs>1540</Paragraphs>
  <Slides>198</Slides>
  <Notes>198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198</vt:i4>
      </vt:variant>
    </vt:vector>
  </HeadingPairs>
  <TitlesOfParts>
    <vt:vector size="202" baseType="lpstr">
      <vt:lpstr>Calibri</vt:lpstr>
      <vt:lpstr>Aptos Mono</vt:lpstr>
      <vt:lpstr>Arial</vt:lpstr>
      <vt:lpstr>Title Slide</vt:lpstr>
      <vt:lpstr>Lecture 5:   Consolidation</vt:lpstr>
      <vt:lpstr>Today’s Lecture</vt:lpstr>
      <vt:lpstr>Today’s Lecture</vt:lpstr>
      <vt:lpstr>Today’s Lecture</vt:lpstr>
      <vt:lpstr>Today’s Lecture</vt:lpstr>
      <vt:lpstr>Today’s Lecture</vt:lpstr>
      <vt:lpstr>Today’s Lecture</vt:lpstr>
      <vt:lpstr>Today’s Lecture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A Worked Example</vt:lpstr>
      <vt:lpstr>A Worked Example</vt:lpstr>
      <vt:lpstr>A Worked Example</vt:lpstr>
      <vt:lpstr>A Worked Example</vt:lpstr>
      <vt:lpstr>A Worked Example</vt:lpstr>
      <vt:lpstr>A Worked Example</vt:lpstr>
      <vt:lpstr>A Worked Example</vt:lpstr>
      <vt:lpstr>A Worked Example</vt:lpstr>
      <vt:lpstr>A Worked Example</vt:lpstr>
      <vt:lpstr>A Worked Example</vt:lpstr>
      <vt:lpstr>A Worked Example</vt:lpstr>
      <vt:lpstr>A Worked Example</vt:lpstr>
      <vt:lpstr>A Worked Example</vt:lpstr>
      <vt:lpstr>A Worked Example</vt:lpstr>
      <vt:lpstr>A Worked Example</vt:lpstr>
      <vt:lpstr>A Worked Example</vt:lpstr>
      <vt:lpstr>Practical</vt:lpstr>
      <vt:lpstr>Practical</vt:lpstr>
      <vt:lpstr>Practical</vt:lpstr>
      <vt:lpstr>Practical</vt:lpstr>
      <vt:lpstr>Practical</vt:lpstr>
      <vt:lpstr>Practical</vt:lpstr>
      <vt:lpstr>Practical</vt:lpstr>
      <vt:lpstr>Practical</vt:lpstr>
      <vt:lpstr>Practical</vt:lpstr>
      <vt:lpstr>Practical</vt:lpstr>
      <vt:lpstr>Practical</vt:lpstr>
      <vt:lpstr>Practical</vt:lpstr>
      <vt:lpstr>Practical</vt:lpstr>
      <vt:lpstr>Practical</vt:lpstr>
      <vt:lpstr>Practical</vt:lpstr>
      <vt:lpstr>Practical</vt:lpstr>
      <vt:lpstr>Practical</vt:lpstr>
      <vt:lpstr>Practical</vt:lpstr>
      <vt:lpstr>Practical</vt:lpstr>
      <vt:lpstr>Next Time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numpy module</dc:title>
  <dc:creator/>
  <cp:keywords/>
  <dcterms:created xsi:type="dcterms:W3CDTF">2026-01-07T11:49:42Z</dcterms:created>
  <dcterms:modified xsi:type="dcterms:W3CDTF">2026-01-07T11:49:42Z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execute">
    <vt:lpwstr/>
  </property>
  <property fmtid="{D5CDD505-2E9C-101B-9397-08002B2CF9AE}" pid="4" name="header-includes">
    <vt:lpwstr/>
  </property>
  <property fmtid="{D5CDD505-2E9C-101B-9397-08002B2CF9AE}" pid="5" name="include-after">
    <vt:lpwstr/>
  </property>
  <property fmtid="{D5CDD505-2E9C-101B-9397-08002B2CF9AE}" pid="6" name="include-before">
    <vt:lpwstr/>
  </property>
  <property fmtid="{D5CDD505-2E9C-101B-9397-08002B2CF9AE}" pid="7" name="labels">
    <vt:lpwstr/>
  </property>
  <property fmtid="{D5CDD505-2E9C-101B-9397-08002B2CF9AE}" pid="8" name="toc-title">
    <vt:lpwstr>Table of contents</vt:lpwstr>
  </property>
</Properties>
</file>